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9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0" r:id="rId20"/>
    <p:sldId id="273" r:id="rId21"/>
    <p:sldId id="274" r:id="rId22"/>
    <p:sldId id="275" r:id="rId23"/>
    <p:sldId id="276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8838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590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180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730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188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526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617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385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8282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7538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89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EBBA1-BD93-4542-A8CB-41C2B5C13241}" type="datetimeFigureOut">
              <a:rPr lang="en-US" smtClean="0"/>
              <a:pPr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90EF7-8270-4FEE-B192-F75D446693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3878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1445"/>
            <a:ext cx="7772400" cy="1470025"/>
          </a:xfrm>
        </p:spPr>
        <p:txBody>
          <a:bodyPr/>
          <a:lstStyle/>
          <a:p>
            <a:r>
              <a:rPr lang="en-US" dirty="0" smtClean="0"/>
              <a:t>Connecting Tables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4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Left Outer Join and Design Time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68464"/>
            <a:ext cx="914400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1242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1" y="122238"/>
            <a:ext cx="80772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Right Outer Join - Attribute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35" y="5363095"/>
            <a:ext cx="8409710" cy="1143000"/>
          </a:xfrm>
        </p:spPr>
        <p:txBody>
          <a:bodyPr>
            <a:noAutofit/>
          </a:bodyPr>
          <a:lstStyle/>
          <a:p>
            <a:r>
              <a:rPr lang="en-US" sz="1600" dirty="0" smtClean="0"/>
              <a:t>Right outer join is rarely used</a:t>
            </a:r>
          </a:p>
          <a:p>
            <a:r>
              <a:rPr lang="en-US" sz="1600" dirty="0"/>
              <a:t>the number of records in the </a:t>
            </a:r>
            <a:r>
              <a:rPr lang="en-US" sz="1600" dirty="0" smtClean="0"/>
              <a:t>result set </a:t>
            </a:r>
            <a:r>
              <a:rPr lang="en-US" sz="1600" dirty="0"/>
              <a:t>is determined by the number of records in the right </a:t>
            </a:r>
            <a:r>
              <a:rPr lang="en-US" sz="1600" dirty="0" smtClean="0"/>
              <a:t>table</a:t>
            </a:r>
          </a:p>
          <a:p>
            <a:r>
              <a:rPr lang="en-US" sz="1600" dirty="0" smtClean="0"/>
              <a:t>If there </a:t>
            </a:r>
            <a:r>
              <a:rPr lang="en-US" sz="1600" dirty="0"/>
              <a:t>is a 1:n relationship the number of records can be greater that the number </a:t>
            </a:r>
            <a:r>
              <a:rPr lang="en-US" sz="1600" dirty="0" smtClean="0"/>
              <a:t>of records </a:t>
            </a:r>
            <a:r>
              <a:rPr lang="en-US" sz="1600" dirty="0"/>
              <a:t>in the left table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" y="699655"/>
            <a:ext cx="8977745" cy="466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622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Right Outer Join - Analytical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8" y="1066800"/>
            <a:ext cx="8887691" cy="515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4741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77200" cy="792162"/>
          </a:xfrm>
        </p:spPr>
        <p:txBody>
          <a:bodyPr/>
          <a:lstStyle/>
          <a:p>
            <a:r>
              <a:rPr lang="en-US" dirty="0" smtClean="0"/>
              <a:t>Text Join for multilingual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140" y="5435988"/>
            <a:ext cx="8686800" cy="1295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Text join is used when a translation for a dimension is available</a:t>
            </a:r>
          </a:p>
          <a:p>
            <a:r>
              <a:rPr lang="en-US" dirty="0" smtClean="0"/>
              <a:t>Designed for ERP tables (and typically SPRAS column)</a:t>
            </a:r>
          </a:p>
          <a:p>
            <a:r>
              <a:rPr lang="en-US" dirty="0" smtClean="0"/>
              <a:t>User language is used as a filter at runtime to find the right translation for that attribute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915400" cy="468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732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1" y="1489810"/>
            <a:ext cx="8951359" cy="464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9011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04800"/>
            <a:ext cx="8763000" cy="6400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Is semantically a inner join that assume that referential integrity is given which means that the left table always have an corresponding entry on the right table</a:t>
            </a:r>
          </a:p>
          <a:p>
            <a:r>
              <a:rPr lang="en-US" dirty="0" smtClean="0"/>
              <a:t>It could </a:t>
            </a:r>
            <a:r>
              <a:rPr lang="en-US" dirty="0"/>
              <a:t>be used in e.g. data foundation for header-item relations where it can </a:t>
            </a:r>
            <a:r>
              <a:rPr lang="en-US" dirty="0" smtClean="0"/>
              <a:t>be assumed </a:t>
            </a:r>
            <a:r>
              <a:rPr lang="en-US" dirty="0"/>
              <a:t>that for each item a header </a:t>
            </a:r>
            <a:r>
              <a:rPr lang="en-US" dirty="0" smtClean="0"/>
              <a:t>exists</a:t>
            </a:r>
          </a:p>
          <a:p>
            <a:r>
              <a:rPr lang="en-US" dirty="0"/>
              <a:t>It can be seen as an optimized or </a:t>
            </a:r>
            <a:r>
              <a:rPr lang="en-US" dirty="0" smtClean="0"/>
              <a:t>faster inner </a:t>
            </a:r>
            <a:r>
              <a:rPr lang="en-US" dirty="0"/>
              <a:t>join where the right table is not checked if no field from the right table </a:t>
            </a:r>
            <a:r>
              <a:rPr lang="en-US" dirty="0" smtClean="0"/>
              <a:t>is requested</a:t>
            </a:r>
          </a:p>
          <a:p>
            <a:r>
              <a:rPr lang="en-US" dirty="0" smtClean="0"/>
              <a:t>That means that the Referential Joins will be only executed, when fields from both tables are requested</a:t>
            </a:r>
          </a:p>
          <a:p>
            <a:r>
              <a:rPr lang="en-US" dirty="0"/>
              <a:t>if a field is selected from the right </a:t>
            </a:r>
            <a:r>
              <a:rPr lang="en-US" dirty="0" smtClean="0"/>
              <a:t>table it </a:t>
            </a:r>
            <a:r>
              <a:rPr lang="en-US" dirty="0"/>
              <a:t>will act similar to inner join, and if no fields from the right table is selected </a:t>
            </a:r>
            <a:r>
              <a:rPr lang="en-US" dirty="0" smtClean="0"/>
              <a:t>it will </a:t>
            </a:r>
            <a:r>
              <a:rPr lang="en-US" dirty="0"/>
              <a:t>act similar to a left outer </a:t>
            </a:r>
            <a:r>
              <a:rPr lang="en-US" dirty="0" smtClean="0"/>
              <a:t>join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Referential joins should be used with caution since it assumes that </a:t>
            </a:r>
            <a:r>
              <a:rPr lang="en-US" b="1" dirty="0" smtClean="0"/>
              <a:t>referential integrity </a:t>
            </a:r>
            <a:r>
              <a:rPr lang="en-US" b="1" dirty="0"/>
              <a:t>is ensured.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The only valid scenario for the Referential Join is </a:t>
            </a:r>
            <a:r>
              <a:rPr lang="en-US" dirty="0" smtClean="0"/>
              <a:t>that</a:t>
            </a:r>
          </a:p>
          <a:p>
            <a:pPr marL="0" indent="0">
              <a:buNone/>
            </a:pPr>
            <a:r>
              <a:rPr lang="en-US" dirty="0" smtClean="0"/>
              <a:t>	(</a:t>
            </a:r>
            <a:r>
              <a:rPr lang="en-US" dirty="0"/>
              <a:t>a) it </a:t>
            </a:r>
            <a:r>
              <a:rPr lang="en-US" dirty="0" smtClean="0"/>
              <a:t>is 100</a:t>
            </a:r>
            <a:r>
              <a:rPr lang="en-US" dirty="0"/>
              <a:t>% guaranteed that for each row in one table, there is at least one join </a:t>
            </a:r>
            <a:r>
              <a:rPr lang="en-US" dirty="0" smtClean="0"/>
              <a:t>partner in </a:t>
            </a:r>
            <a:r>
              <a:rPr lang="en-US" dirty="0"/>
              <a:t>the other </a:t>
            </a:r>
            <a:r>
              <a:rPr lang="en-US" dirty="0" smtClean="0"/>
              <a:t>table</a:t>
            </a:r>
          </a:p>
          <a:p>
            <a:pPr marL="0" indent="0">
              <a:buNone/>
            </a:pPr>
            <a:r>
              <a:rPr lang="en-US" dirty="0"/>
              <a:t>	(b) that holds true in both </a:t>
            </a:r>
            <a:r>
              <a:rPr lang="en-US" dirty="0" smtClean="0"/>
              <a:t>directions</a:t>
            </a:r>
          </a:p>
          <a:p>
            <a:pPr marL="0" indent="0">
              <a:buNone/>
            </a:pPr>
            <a:r>
              <a:rPr lang="en-US" dirty="0"/>
              <a:t>	(c) at all </a:t>
            </a:r>
            <a:r>
              <a:rPr lang="en-US" dirty="0" smtClean="0"/>
              <a:t>times</a:t>
            </a:r>
          </a:p>
          <a:p>
            <a:pPr marL="0" indent="0">
              <a:buNone/>
            </a:pPr>
            <a:r>
              <a:rPr lang="en-US" dirty="0" smtClean="0"/>
              <a:t>If that </a:t>
            </a:r>
            <a:r>
              <a:rPr lang="en-US" dirty="0"/>
              <a:t>is not the case then referential joins have the possibility to give </a:t>
            </a:r>
            <a:r>
              <a:rPr lang="en-US" dirty="0" smtClean="0"/>
              <a:t>incorrect calculations </a:t>
            </a:r>
            <a:r>
              <a:rPr lang="en-US" dirty="0"/>
              <a:t>if the referential integrity is not </a:t>
            </a:r>
            <a:r>
              <a:rPr lang="en-US" dirty="0" smtClean="0"/>
              <a:t>met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performance perspective, the Left Outer Join are almost equally fast </a:t>
            </a:r>
            <a:r>
              <a:rPr lang="en-US" dirty="0" smtClean="0"/>
              <a:t>as Referential </a:t>
            </a:r>
            <a:r>
              <a:rPr lang="en-US" dirty="0"/>
              <a:t>Join, while the Inner Join is usually slower due to the fact, that </a:t>
            </a:r>
            <a:r>
              <a:rPr lang="en-US" dirty="0" smtClean="0"/>
              <a:t>the join </a:t>
            </a:r>
            <a:r>
              <a:rPr lang="en-US" dirty="0"/>
              <a:t>is always </a:t>
            </a:r>
            <a:r>
              <a:rPr lang="en-US" dirty="0" smtClean="0"/>
              <a:t>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Referential Join cannot be used if a filter is set on a field </a:t>
            </a:r>
            <a:r>
              <a:rPr lang="en-US" b="1"/>
              <a:t>in </a:t>
            </a:r>
            <a:r>
              <a:rPr lang="en-US" b="1" smtClean="0"/>
              <a:t>both tables.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835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Referential Join - Attribute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143000"/>
            <a:ext cx="8997559" cy="4480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315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Referential Join - Analytical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495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284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868362"/>
          </a:xfrm>
        </p:spPr>
        <p:txBody>
          <a:bodyPr/>
          <a:lstStyle/>
          <a:p>
            <a:r>
              <a:rPr lang="en-US" dirty="0"/>
              <a:t>Temporal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6172200"/>
            <a:ext cx="8458201" cy="685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Despite an impact on performance, Temporal Join are really useful to manage </a:t>
            </a:r>
            <a:r>
              <a:rPr lang="en-US" dirty="0" smtClean="0"/>
              <a:t>time dependent Attribute Views </a:t>
            </a:r>
            <a:r>
              <a:rPr lang="en-US" dirty="0"/>
              <a:t>(Master Data).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3999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942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292"/>
            <a:ext cx="79248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3433"/>
            <a:ext cx="8610600" cy="449579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star join is only available in calculation views. It is used for data organized in a star schema.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fact table for a star join can be any type of input node, however only Calculation Views of Data Category Dimension are allowed as input nodes for dimensions.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 type of joins between the fact and dimension tables within the star schema can be defined in the star join node. The available joins are: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Inner join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Left outer join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Right outer join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Text </a:t>
            </a:r>
            <a:r>
              <a:rPr lang="en-US" dirty="0" smtClean="0"/>
              <a:t>join</a:t>
            </a:r>
          </a:p>
          <a:p>
            <a:pPr lvl="1">
              <a:lnSpc>
                <a:spcPct val="120000"/>
              </a:lnSpc>
            </a:pPr>
            <a:r>
              <a:rPr lang="en-US" smtClean="0"/>
              <a:t>Referential Join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39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Join Types – Definitions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799"/>
            <a:ext cx="8001000" cy="568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672" y="6290815"/>
            <a:ext cx="7772400" cy="51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999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87957" cy="792162"/>
          </a:xfrm>
        </p:spPr>
        <p:txBody>
          <a:bodyPr/>
          <a:lstStyle/>
          <a:p>
            <a:r>
              <a:rPr lang="en-US" dirty="0"/>
              <a:t>Calculation View - Join vs. Union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29" y="1066800"/>
            <a:ext cx="8516557" cy="4530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982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792162"/>
          </a:xfrm>
        </p:spPr>
        <p:txBody>
          <a:bodyPr/>
          <a:lstStyle/>
          <a:p>
            <a:r>
              <a:rPr lang="en-US" dirty="0"/>
              <a:t>Unions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65070" cy="385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278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792162"/>
          </a:xfrm>
        </p:spPr>
        <p:txBody>
          <a:bodyPr/>
          <a:lstStyle/>
          <a:p>
            <a:r>
              <a:rPr lang="en-US" dirty="0"/>
              <a:t>Standard Union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219200"/>
            <a:ext cx="9160126" cy="507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9860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792162"/>
          </a:xfrm>
        </p:spPr>
        <p:txBody>
          <a:bodyPr/>
          <a:lstStyle/>
          <a:p>
            <a:r>
              <a:rPr lang="en-US" dirty="0"/>
              <a:t>Union with Constant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143000"/>
            <a:ext cx="885371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8904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30" y="19812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90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Join Behavior in Different Information Models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392" y="970671"/>
            <a:ext cx="8686800" cy="537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7810500" cy="838200"/>
          </a:xfrm>
        </p:spPr>
        <p:txBody>
          <a:bodyPr/>
          <a:lstStyle/>
          <a:p>
            <a:r>
              <a:rPr lang="en-US" dirty="0" smtClean="0"/>
              <a:t>Business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121940"/>
            <a:ext cx="8305800" cy="160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Order 8 does not have a customer master record.</a:t>
            </a:r>
          </a:p>
          <a:p>
            <a:r>
              <a:rPr lang="en-US" dirty="0" smtClean="0"/>
              <a:t>Customer TOM does not have any orders.</a:t>
            </a:r>
          </a:p>
          <a:p>
            <a:r>
              <a:rPr lang="en-US" dirty="0" smtClean="0"/>
              <a:t>State TX does not have a description.</a:t>
            </a:r>
          </a:p>
          <a:p>
            <a:r>
              <a:rPr lang="en-US" dirty="0" smtClean="0"/>
              <a:t>No customer resides in Alabama.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56563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8337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 - Attribute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1371600"/>
            <a:ext cx="8859946" cy="489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250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 - Analytical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380"/>
            <a:ext cx="9144000" cy="515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688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 and Design Time Filters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00200"/>
            <a:ext cx="9143999" cy="38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735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230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 - Attribute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918776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415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Outer Join - Analytical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447800"/>
            <a:ext cx="9116291" cy="524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324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487</Words>
  <Application>Microsoft Office PowerPoint</Application>
  <PresentationFormat>On-screen Show (4:3)</PresentationFormat>
  <Paragraphs>58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Connecting Tables</vt:lpstr>
      <vt:lpstr>Join Types – Definitions</vt:lpstr>
      <vt:lpstr>Join Behavior in Different Information Models</vt:lpstr>
      <vt:lpstr>Business Example</vt:lpstr>
      <vt:lpstr>Inner Join - Attribute View</vt:lpstr>
      <vt:lpstr>Inner Join - Analytical View</vt:lpstr>
      <vt:lpstr>Inner Join and Design Time Filters</vt:lpstr>
      <vt:lpstr>Left Outer Join - Attribute View</vt:lpstr>
      <vt:lpstr>Left Outer Join - Analytical View</vt:lpstr>
      <vt:lpstr>Left Outer Join and Design Time Filters</vt:lpstr>
      <vt:lpstr>Right Outer Join - Attribute View</vt:lpstr>
      <vt:lpstr>Right Outer Join - Analytical View</vt:lpstr>
      <vt:lpstr>Text Join for multilingual reporting</vt:lpstr>
      <vt:lpstr>Referential Join</vt:lpstr>
      <vt:lpstr>Slide 15</vt:lpstr>
      <vt:lpstr>Referential Join - Attribute View</vt:lpstr>
      <vt:lpstr>Referential Join - Analytical View</vt:lpstr>
      <vt:lpstr>Temporal Join</vt:lpstr>
      <vt:lpstr>Star Join</vt:lpstr>
      <vt:lpstr>Calculation View - Join vs. Union</vt:lpstr>
      <vt:lpstr>Unions</vt:lpstr>
      <vt:lpstr>Standard Union</vt:lpstr>
      <vt:lpstr>Union with Constant Values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</dc:creator>
  <cp:lastModifiedBy>SENTHIL</cp:lastModifiedBy>
  <cp:revision>61</cp:revision>
  <dcterms:created xsi:type="dcterms:W3CDTF">2014-01-26T23:37:48Z</dcterms:created>
  <dcterms:modified xsi:type="dcterms:W3CDTF">2016-05-30T07:16:46Z</dcterms:modified>
</cp:coreProperties>
</file>